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7CBA2-FE4E-47A8-952D-CA55AB0A8CF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5B2-949E-4443-A7E6-2E4F50AA58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sunce-glavni-izvor-energije-na-zemlji/17e85e86-7449-4a19-8bd4-716807c73050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527b1f7f-3448-4d4c-90ad-f7ae9532941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2071702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SUNCE</a:t>
            </a:r>
            <a:b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- GLAVNI IZVOR ENERGIJE NA ZEMLJI - (2.dio)</a:t>
            </a: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140968"/>
            <a:ext cx="3500462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752528" cy="316637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052736"/>
            <a:ext cx="2816291" cy="432300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63688" y="5805264"/>
            <a:ext cx="544353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ISTRAŽI:</a:t>
            </a:r>
          </a:p>
          <a:p>
            <a:r>
              <a:rPr lang="hr-HR" dirty="0" smtClean="0"/>
              <a:t>Kako masni potkožni sloj može štititi od hladnoće?</a:t>
            </a:r>
          </a:p>
          <a:p>
            <a:r>
              <a:rPr lang="hr-HR" dirty="0" smtClean="0">
                <a:solidFill>
                  <a:srgbClr val="33CC33"/>
                </a:solidFill>
              </a:rPr>
              <a:t>RB str. 23</a:t>
            </a:r>
            <a:r>
              <a:rPr lang="hr-HR" dirty="0" smtClean="0"/>
              <a:t>:</a:t>
            </a:r>
            <a:r>
              <a:rPr lang="hr-HR" dirty="0" smtClean="0">
                <a:solidFill>
                  <a:srgbClr val="33CC33"/>
                </a:solidFill>
              </a:rPr>
              <a:t> </a:t>
            </a:r>
            <a:r>
              <a:rPr lang="hr-HR" dirty="0" smtClean="0"/>
              <a:t>Istraži kako zadržati toplinu tijela!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5877272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6984776" cy="706090"/>
          </a:xfrm>
          <a:prstGeom prst="rect">
            <a:avLst/>
          </a:prstGeom>
          <a:ln w="38100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400" b="1" i="0" u="sng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TJELESNA  TEMPERATURA  ŽIVOTINJA</a:t>
            </a:r>
            <a:endParaRPr kumimoji="0" lang="en-US" sz="34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1"/>
            <a:ext cx="6552728" cy="436575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394909" y="5805264"/>
            <a:ext cx="2905283" cy="461665"/>
          </a:xfrm>
          <a:prstGeom prst="rect">
            <a:avLst/>
          </a:prstGeom>
          <a:noFill/>
          <a:ln w="38100">
            <a:solidFill>
              <a:srgbClr val="0099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2400" dirty="0" smtClean="0">
                <a:hlinkClick r:id="rId3"/>
              </a:rPr>
              <a:t>KVIZ: PROVJERI ZANJE</a:t>
            </a:r>
            <a:endParaRPr lang="hr-HR" sz="2400" dirty="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5558557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828" y="807095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- </a:t>
            </a:r>
            <a:r>
              <a:rPr lang="hr-HR" sz="2400" b="1" dirty="0" smtClean="0"/>
              <a:t>klimatski uvjeti </a:t>
            </a:r>
            <a:r>
              <a:rPr lang="hr-HR" sz="2400" dirty="0" smtClean="0"/>
              <a:t>utječu na brojne ljudske aktivnosti i način života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3351878" cy="468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995185" cy="468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07904" y="2132856"/>
            <a:ext cx="2016224" cy="156966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- temperatura </a:t>
            </a:r>
          </a:p>
          <a:p>
            <a:r>
              <a:rPr lang="hr-HR" sz="2400" b="1" dirty="0" smtClean="0"/>
              <a:t>zraka </a:t>
            </a:r>
            <a:r>
              <a:rPr lang="hr-HR" sz="2400" dirty="0" smtClean="0"/>
              <a:t>bitno se razlikuje ljeti i zimi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57621" y="5214950"/>
            <a:ext cx="178595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4"/>
              </a:rPr>
              <a:t>VIZUALNO +</a:t>
            </a:r>
            <a:endParaRPr lang="hr-HR" sz="2400" dirty="0" smtClean="0"/>
          </a:p>
          <a:p>
            <a:endParaRPr 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505" t="10595" r="7418" b="5990"/>
          <a:stretch>
            <a:fillRect/>
          </a:stretch>
        </p:blipFill>
        <p:spPr bwMode="auto">
          <a:xfrm>
            <a:off x="4355976" y="4581128"/>
            <a:ext cx="664307" cy="64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021288"/>
            <a:ext cx="4968552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ISTRAŽI:</a:t>
            </a:r>
          </a:p>
          <a:p>
            <a:r>
              <a:rPr lang="hr-HR" dirty="0" smtClean="0"/>
              <a:t>Koje ljudske aktivnosti ovise o temperaturi okoliša?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021288"/>
            <a:ext cx="648072" cy="62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395536" y="476672"/>
            <a:ext cx="4326612" cy="3526651"/>
            <a:chOff x="395536" y="476672"/>
            <a:chExt cx="4326612" cy="352665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476672"/>
              <a:ext cx="4326612" cy="2882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827584" y="3356992"/>
              <a:ext cx="367240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- u pustinji je velika razlika između </a:t>
              </a:r>
              <a:r>
                <a:rPr lang="hr-HR" b="1" dirty="0" smtClean="0"/>
                <a:t>temperature</a:t>
              </a:r>
              <a:r>
                <a:rPr lang="hr-HR" dirty="0" smtClean="0"/>
                <a:t> zraka danju i noću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95536" y="476672"/>
            <a:ext cx="4320480" cy="3528392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3" name="Group 12"/>
          <p:cNvGrpSpPr/>
          <p:nvPr/>
        </p:nvGrpSpPr>
        <p:grpSpPr>
          <a:xfrm>
            <a:off x="5436096" y="908720"/>
            <a:ext cx="3384376" cy="4320480"/>
            <a:chOff x="5508104" y="908720"/>
            <a:chExt cx="3384376" cy="432048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14744" b="13176"/>
            <a:stretch>
              <a:fillRect/>
            </a:stretch>
          </p:blipFill>
          <p:spPr bwMode="auto">
            <a:xfrm>
              <a:off x="5508104" y="908720"/>
              <a:ext cx="3384000" cy="367708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580112" y="4581128"/>
              <a:ext cx="331236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/>
                <a:t>-u planinskim krajevima je manja temperaturna razlika dana i noći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8104" y="908720"/>
              <a:ext cx="3384376" cy="4320480"/>
            </a:xfrm>
            <a:prstGeom prst="rect">
              <a:avLst/>
            </a:prstGeom>
            <a:noFill/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6969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- </a:t>
            </a:r>
            <a:r>
              <a:rPr lang="hr-HR" b="1" dirty="0" smtClean="0"/>
              <a:t>stalna tjelesna temperatura </a:t>
            </a:r>
            <a:r>
              <a:rPr lang="hr-HR" dirty="0" smtClean="0"/>
              <a:t>čovjeka je 36 - 37°C</a:t>
            </a:r>
            <a:endParaRPr lang="hr-HR" dirty="0"/>
          </a:p>
          <a:p>
            <a:r>
              <a:rPr lang="hr-HR" dirty="0" smtClean="0"/>
              <a:t>- ako tjelesna temperatura padne </a:t>
            </a:r>
            <a:r>
              <a:rPr lang="hr-HR" b="1" dirty="0" smtClean="0"/>
              <a:t>ispod </a:t>
            </a:r>
            <a:r>
              <a:rPr lang="hr-HR" dirty="0" smtClean="0"/>
              <a:t>35°C kažemo da smo </a:t>
            </a:r>
            <a:r>
              <a:rPr lang="hr-HR" b="1" dirty="0" smtClean="0"/>
              <a:t>pothlađeni</a:t>
            </a:r>
            <a:endParaRPr lang="hr-HR" dirty="0"/>
          </a:p>
          <a:p>
            <a:r>
              <a:rPr lang="hr-HR" dirty="0" smtClean="0"/>
              <a:t>- tjelesnu temperaturu od 40°C i više treba HITNO SMANJIVATI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251251" cy="307967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63688" y="6237312"/>
            <a:ext cx="7128792" cy="36933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Zašto temperaturu svog tijela najčešće mjerimo ispod pazuha ili u ustima?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6093296"/>
            <a:ext cx="720080" cy="69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653136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78242">
            <a:off x="3539045" y="408435"/>
            <a:ext cx="978111" cy="115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5402" t="6503" r="4571" b="4079"/>
          <a:stretch>
            <a:fillRect/>
          </a:stretch>
        </p:blipFill>
        <p:spPr bwMode="auto">
          <a:xfrm>
            <a:off x="3491880" y="1772816"/>
            <a:ext cx="25530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43608" y="5517232"/>
            <a:ext cx="7776864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ISTRAŽI:</a:t>
            </a:r>
          </a:p>
          <a:p>
            <a:r>
              <a:rPr lang="hr-HR" dirty="0" smtClean="0"/>
              <a:t>→ Što se događa s našim tijelom kad nam je hladno? Zašto? Što tada činimo?</a:t>
            </a:r>
          </a:p>
          <a:p>
            <a:r>
              <a:rPr lang="hr-HR" dirty="0" smtClean="0"/>
              <a:t>→ Ako ti je hladno, zašto ti pomaže kad te netko zagrli?</a:t>
            </a:r>
          </a:p>
          <a:p>
            <a:r>
              <a:rPr lang="hr-HR" dirty="0" smtClean="0"/>
              <a:t>→ Možeš li dlanovima ugrijati manju bocu hladnog pića?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20" y="100337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- porast tjelesne temperature iznad 37 °C obično je znak pojave neke bolesti</a:t>
            </a:r>
          </a:p>
          <a:p>
            <a:r>
              <a:rPr lang="hr-HR" sz="2200" dirty="0" smtClean="0"/>
              <a:t>- tada valja unositi veću količinu tekućine u organizam radi pojačanog znojenja</a:t>
            </a:r>
            <a:endParaRPr lang="en-US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2381237" cy="371477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71810"/>
            <a:ext cx="1857388" cy="239877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428868"/>
            <a:ext cx="2502194" cy="378621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84776" cy="706090"/>
          </a:xfrm>
          <a:ln w="38100">
            <a:noFill/>
          </a:ln>
        </p:spPr>
        <p:txBody>
          <a:bodyPr>
            <a:noAutofit/>
          </a:bodyPr>
          <a:lstStyle/>
          <a:p>
            <a:r>
              <a:rPr lang="hr-HR" sz="3400" b="1" u="sng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</a:rPr>
              <a:t>TJELESNA  TEMPERATURA  ŽIVOTINJA</a:t>
            </a:r>
            <a:endParaRPr lang="en-US" sz="3400" b="1" u="sng" dirty="0">
              <a:solidFill>
                <a:schemeClr val="accent5">
                  <a:lumMod val="75000"/>
                </a:schemeClr>
              </a:solidFill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20688"/>
            <a:ext cx="1800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PROMJENJIVA -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45264"/>
            <a:ext cx="3786214" cy="257176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952739" cy="221455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052736"/>
            <a:ext cx="1981786" cy="264320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66774"/>
            <a:ext cx="3128636" cy="221455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3968" y="162880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</a:rPr>
              <a:t>- beskralješnjaci</a:t>
            </a:r>
          </a:p>
          <a:p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</a:rPr>
              <a:t>- ribe</a:t>
            </a:r>
          </a:p>
          <a:p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</a:rPr>
              <a:t>- vodozemci</a:t>
            </a:r>
          </a:p>
          <a:p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</a:rPr>
              <a:t>- gmazovi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70501"/>
            <a:ext cx="903649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životinje </a:t>
            </a:r>
            <a:r>
              <a:rPr lang="hr-HR" b="1" dirty="0" smtClean="0"/>
              <a:t>promjenjive tjelesne temperature </a:t>
            </a:r>
            <a:r>
              <a:rPr lang="hr-HR" dirty="0" smtClean="0"/>
              <a:t>imaju istu temperaturu tijela kao i okoliš oko njih</a:t>
            </a:r>
            <a:endParaRPr lang="hr-HR" dirty="0"/>
          </a:p>
          <a:p>
            <a:r>
              <a:rPr lang="hr-HR" dirty="0" smtClean="0"/>
              <a:t>- hladna razdoblja provode umirene, najčešće u šupljinama u tlu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04864"/>
            <a:ext cx="6540629" cy="435769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6984776" cy="706090"/>
          </a:xfrm>
          <a:prstGeom prst="rect">
            <a:avLst/>
          </a:prstGeom>
          <a:ln w="38100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400" b="1" i="0" u="sng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TJELESNA  TEMPERATURA  ŽIVOTINJA</a:t>
            </a:r>
            <a:endParaRPr kumimoji="0" lang="en-US" sz="34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620688"/>
            <a:ext cx="1800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PROMJENJIVA -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5"/>
            <a:ext cx="3528392" cy="5213199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l="31082" b="18966"/>
          <a:stretch>
            <a:fillRect/>
          </a:stretch>
        </p:blipFill>
        <p:spPr bwMode="auto">
          <a:xfrm>
            <a:off x="4572000" y="2764524"/>
            <a:ext cx="4427984" cy="390483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6984776" cy="706090"/>
          </a:xfrm>
          <a:prstGeom prst="rect">
            <a:avLst/>
          </a:prstGeom>
          <a:ln w="38100">
            <a:noFill/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400" b="1" i="0" u="sng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>
                  <a:solidFill>
                    <a:schemeClr val="accent1">
                      <a:lumMod val="60000"/>
                      <a:lumOff val="40000"/>
                    </a:schemeClr>
                  </a:solidFill>
                </a:uFill>
                <a:latin typeface="+mj-lt"/>
                <a:ea typeface="+mj-ea"/>
                <a:cs typeface="+mj-cs"/>
              </a:rPr>
              <a:t>TJELESNA  TEMPERATURA  ŽIVOTINJA</a:t>
            </a:r>
            <a:endParaRPr kumimoji="0" lang="en-US" sz="3400" b="1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>
                <a:solidFill>
                  <a:schemeClr val="accent1">
                    <a:lumMod val="60000"/>
                    <a:lumOff val="40000"/>
                  </a:schemeClr>
                </a:solidFill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620688"/>
            <a:ext cx="18002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STALNA - 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301859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</a:rPr>
              <a:t>- ptice</a:t>
            </a:r>
          </a:p>
          <a:p>
            <a:r>
              <a:rPr lang="hr-HR" sz="2400" dirty="0" smtClean="0">
                <a:solidFill>
                  <a:schemeClr val="accent5">
                    <a:lumMod val="75000"/>
                  </a:schemeClr>
                </a:solidFill>
              </a:rPr>
              <a:t>- sisavci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252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SUNCE - GLAVNI IZVOR ENERGIJE NA ZEMLJI - (2.dio)</vt:lpstr>
      <vt:lpstr>Slide 2</vt:lpstr>
      <vt:lpstr>Slide 3</vt:lpstr>
      <vt:lpstr>Slide 4</vt:lpstr>
      <vt:lpstr>Slide 5</vt:lpstr>
      <vt:lpstr>Slide 6</vt:lpstr>
      <vt:lpstr>TJELESNA  TEMPERATURA  ŽIVOTINJA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</dc:title>
  <dc:creator>Windows User</dc:creator>
  <cp:lastModifiedBy>sk-imahecic</cp:lastModifiedBy>
  <cp:revision>36</cp:revision>
  <dcterms:created xsi:type="dcterms:W3CDTF">2019-07-01T16:29:00Z</dcterms:created>
  <dcterms:modified xsi:type="dcterms:W3CDTF">2019-08-02T11:05:34Z</dcterms:modified>
</cp:coreProperties>
</file>